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347" r:id="rId3"/>
    <p:sldId id="348" r:id="rId4"/>
    <p:sldId id="287" r:id="rId5"/>
    <p:sldId id="345" r:id="rId6"/>
    <p:sldId id="358" r:id="rId7"/>
    <p:sldId id="350" r:id="rId8"/>
    <p:sldId id="351" r:id="rId9"/>
    <p:sldId id="354" r:id="rId10"/>
    <p:sldId id="360" r:id="rId11"/>
    <p:sldId id="361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26" autoAdjust="0"/>
    <p:restoredTop sz="96429" autoAdjust="0"/>
  </p:normalViewPr>
  <p:slideViewPr>
    <p:cSldViewPr snapToGrid="0" snapToObjects="1">
      <p:cViewPr>
        <p:scale>
          <a:sx n="154" d="100"/>
          <a:sy n="154" d="100"/>
        </p:scale>
        <p:origin x="1504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126C6-CE4A-4038-9D5A-1D7F65365561}" type="datetimeFigureOut">
              <a:rPr lang="en-US" smtClean="0"/>
              <a:pPr/>
              <a:t>1/31/19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049A1-BECE-4BD8-B337-330EE23708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399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049A1-BECE-4BD8-B337-330EE237086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910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blog.hubspot.com</a:t>
            </a:r>
            <a:r>
              <a:rPr lang="en-US" dirty="0" smtClean="0"/>
              <a:t>/marketing/page-load-time-conversion-rates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049A1-BECE-4BD8-B337-330EE237086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26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blog.hubspot.com</a:t>
            </a:r>
            <a:r>
              <a:rPr lang="en-US" dirty="0" smtClean="0"/>
              <a:t>/marketing/page-load-time-conversion-rates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049A1-BECE-4BD8-B337-330EE237086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40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049A1-BECE-4BD8-B337-330EE237086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656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9D21-841F-CF44-BF07-136B2C5A3A20}" type="datetimeFigureOut">
              <a:rPr lang="en-US" smtClean="0"/>
              <a:pPr/>
              <a:t>1/31/19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CF126-E162-5C46-946D-E0622F42C8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9D21-841F-CF44-BF07-136B2C5A3A20}" type="datetimeFigureOut">
              <a:rPr lang="en-US" smtClean="0"/>
              <a:pPr/>
              <a:t>1/31/19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CF126-E162-5C46-946D-E0622F42C8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9D21-841F-CF44-BF07-136B2C5A3A20}" type="datetimeFigureOut">
              <a:rPr lang="en-US" smtClean="0"/>
              <a:pPr/>
              <a:t>1/31/19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CF126-E162-5C46-946D-E0622F42C8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9D21-841F-CF44-BF07-136B2C5A3A20}" type="datetimeFigureOut">
              <a:rPr lang="en-US" smtClean="0"/>
              <a:pPr/>
              <a:t>1/31/19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CF126-E162-5C46-946D-E0622F42C8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9D21-841F-CF44-BF07-136B2C5A3A20}" type="datetimeFigureOut">
              <a:rPr lang="en-US" smtClean="0"/>
              <a:pPr/>
              <a:t>1/31/19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CF126-E162-5C46-946D-E0622F42C8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9D21-841F-CF44-BF07-136B2C5A3A20}" type="datetimeFigureOut">
              <a:rPr lang="en-US" smtClean="0"/>
              <a:pPr/>
              <a:t>1/31/19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CF126-E162-5C46-946D-E0622F42C8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9D21-841F-CF44-BF07-136B2C5A3A20}" type="datetimeFigureOut">
              <a:rPr lang="en-US" smtClean="0"/>
              <a:pPr/>
              <a:t>1/31/19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CF126-E162-5C46-946D-E0622F42C8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9D21-841F-CF44-BF07-136B2C5A3A20}" type="datetimeFigureOut">
              <a:rPr lang="en-US" smtClean="0"/>
              <a:pPr/>
              <a:t>1/31/19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CF126-E162-5C46-946D-E0622F42C8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9D21-841F-CF44-BF07-136B2C5A3A20}" type="datetimeFigureOut">
              <a:rPr lang="en-US" smtClean="0"/>
              <a:pPr/>
              <a:t>1/31/19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CF126-E162-5C46-946D-E0622F42C8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9D21-841F-CF44-BF07-136B2C5A3A20}" type="datetimeFigureOut">
              <a:rPr lang="en-US" smtClean="0"/>
              <a:pPr/>
              <a:t>1/31/19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CF126-E162-5C46-946D-E0622F42C8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9D21-841F-CF44-BF07-136B2C5A3A20}" type="datetimeFigureOut">
              <a:rPr lang="en-US" smtClean="0"/>
              <a:pPr/>
              <a:t>1/31/19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CF126-E162-5C46-946D-E0622F42C8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99D21-841F-CF44-BF07-136B2C5A3A20}" type="datetimeFigureOut">
              <a:rPr lang="en-US" smtClean="0"/>
              <a:pPr/>
              <a:t>1/31/19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CF126-E162-5C46-946D-E0622F42C8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l.ly/02257d243ec8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l.ly/30e9b064f50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ave@interactivelimited.com" TargetMode="External"/><Relationship Id="rId4" Type="http://schemas.openxmlformats.org/officeDocument/2006/relationships/hyperlink" Target="mailto:brittany@interactivelimited.com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hubspot.com/marketing/page-load-time-conversion-rates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hyperlink" Target="https://blog.hubspot.com/marketing/page-load-time-conversion-rate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cloudflare.com/hc/en-us/articles/200169626-What-subdomains-are-appropriate-for-orange-gray-clouds-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ash.cloudflare.com/sign-u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51PXQMDfcFs" TargetMode="External"/><Relationship Id="rId4" Type="http://schemas.openxmlformats.org/officeDocument/2006/relationships/hyperlink" Target="https://blog.cloudflare.com/how-to-make-your-site-https-only/" TargetMode="External"/><Relationship Id="rId5" Type="http://schemas.openxmlformats.org/officeDocument/2006/relationships/hyperlink" Target="https://www.sunnyhoi.com/how-to-create-cloudflare-page-rules-for-wordpress/" TargetMode="External"/><Relationship Id="rId6" Type="http://schemas.openxmlformats.org/officeDocument/2006/relationships/hyperlink" Target="https://support.cloudflare.com/hc/en-us/articles/227634427-Using-Cloudflare-with-WordPress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507" y="1119116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 descr="finalPPT_cov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6548"/>
            <a:ext cx="9455772" cy="709018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1294" y="173755"/>
            <a:ext cx="8682409" cy="4224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Advanced Blog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Training</a:t>
            </a:r>
          </a:p>
          <a:p>
            <a:pPr algn="ctr"/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Why You Should Care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bout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Page Load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Times </a:t>
            </a:r>
          </a:p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How To Improve Them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January 2019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6005" y="5667239"/>
            <a:ext cx="8492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By Dave Foreman</a:t>
            </a:r>
          </a:p>
        </p:txBody>
      </p:sp>
    </p:spTree>
    <p:extLst>
      <p:ext uri="{BB962C8B-B14F-4D97-AF65-F5344CB8AC3E}">
        <p14:creationId xmlns:p14="http://schemas.microsoft.com/office/powerpoint/2010/main" val="365407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9749" y="2002253"/>
            <a:ext cx="8184473" cy="24181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i="1" dirty="0" smtClean="0">
                <a:solidFill>
                  <a:srgbClr val="000000"/>
                </a:solidFill>
              </a:rPr>
              <a:t>A paid plugin for WordPress with dozens of options  that make page load optimization quick and easy</a:t>
            </a:r>
          </a:p>
          <a:p>
            <a:endParaRPr lang="en-US" sz="2800" b="1" i="1" dirty="0">
              <a:solidFill>
                <a:srgbClr val="000000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</a:rPr>
              <a:t>Download it </a:t>
            </a:r>
            <a:r>
              <a:rPr lang="en-US" sz="2400" dirty="0">
                <a:solidFill>
                  <a:srgbClr val="000000"/>
                </a:solidFill>
                <a:hlinkClick r:id="rId2"/>
              </a:rPr>
              <a:t>h</a:t>
            </a:r>
            <a:r>
              <a:rPr lang="en-US" sz="2400" dirty="0" smtClean="0">
                <a:solidFill>
                  <a:srgbClr val="000000"/>
                </a:solidFill>
                <a:hlinkClick r:id="rId2"/>
              </a:rPr>
              <a:t>ere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a</a:t>
            </a:r>
            <a:r>
              <a:rPr lang="en-US" sz="2400" dirty="0" smtClean="0">
                <a:solidFill>
                  <a:srgbClr val="000000"/>
                </a:solidFill>
              </a:rPr>
              <a:t>nd </a:t>
            </a:r>
            <a:r>
              <a:rPr lang="en-US" sz="2400" dirty="0">
                <a:solidFill>
                  <a:srgbClr val="000000"/>
                </a:solidFill>
              </a:rPr>
              <a:t>a</a:t>
            </a:r>
            <a:r>
              <a:rPr lang="en-US" sz="2400" dirty="0" smtClean="0">
                <a:solidFill>
                  <a:srgbClr val="000000"/>
                </a:solidFill>
              </a:rPr>
              <a:t>sk Dave for access to support </a:t>
            </a:r>
            <a:r>
              <a:rPr lang="en-US" sz="2400" dirty="0">
                <a:solidFill>
                  <a:srgbClr val="000000"/>
                </a:solidFill>
              </a:rPr>
              <a:t>u</a:t>
            </a:r>
            <a:r>
              <a:rPr lang="en-US" sz="2400" dirty="0" smtClean="0">
                <a:solidFill>
                  <a:srgbClr val="000000"/>
                </a:solidFill>
              </a:rPr>
              <a:t>nder ERP &amp; CRM Blog’s Unlimited Support Plan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</a:rPr>
              <a:t>You are free to use our Group plan for as long as you are a member of the blogs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</a:rPr>
              <a:t>Or  sign up for </a:t>
            </a:r>
            <a:r>
              <a:rPr lang="en-US" sz="2400" dirty="0" smtClean="0">
                <a:solidFill>
                  <a:srgbClr val="000000"/>
                </a:solidFill>
                <a:hlinkClick r:id="rId3"/>
              </a:rPr>
              <a:t>Interactive Limited’s Monthly Website Maintenance Plan</a:t>
            </a:r>
            <a:r>
              <a:rPr lang="en-US" sz="2400" dirty="0" smtClean="0">
                <a:solidFill>
                  <a:srgbClr val="000000"/>
                </a:solidFill>
              </a:rPr>
              <a:t>.  Setup and Maintenance of WP Rocket is Included</a:t>
            </a:r>
            <a:r>
              <a:rPr lang="en-US" sz="2400" dirty="0" smtClean="0">
                <a:solidFill>
                  <a:srgbClr val="000000"/>
                </a:solidFill>
              </a:rPr>
              <a:t>  along with dozens of other maintenance items.</a:t>
            </a:r>
            <a:endParaRPr lang="en-US" sz="2400" dirty="0" smtClean="0">
              <a:solidFill>
                <a:srgbClr val="000000"/>
              </a:solidFill>
            </a:endParaRPr>
          </a:p>
          <a:p>
            <a:endParaRPr lang="en-US" sz="1100" b="1" i="1" dirty="0">
              <a:solidFill>
                <a:srgbClr val="000000"/>
              </a:solidFill>
            </a:endParaRPr>
          </a:p>
          <a:p>
            <a:endParaRPr lang="en-US" sz="2400" b="1" u="sng" dirty="0" smtClean="0">
              <a:solidFill>
                <a:srgbClr val="000000"/>
              </a:solidFill>
            </a:endParaRPr>
          </a:p>
          <a:p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61172" y="1699377"/>
            <a:ext cx="7982856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57701" y="885183"/>
            <a:ext cx="7480150" cy="800970"/>
          </a:xfrm>
        </p:spPr>
        <p:txBody>
          <a:bodyPr/>
          <a:lstStyle/>
          <a:p>
            <a:r>
              <a:rPr lang="en-US" sz="4000" b="1" dirty="0" smtClean="0"/>
              <a:t>What is </a:t>
            </a:r>
            <a:r>
              <a:rPr lang="en-US" sz="4000" b="1" dirty="0" smtClean="0"/>
              <a:t>WP Rocket</a:t>
            </a:r>
            <a:r>
              <a:rPr lang="en-US" sz="4000" b="1" dirty="0" smtClean="0"/>
              <a:t>?</a:t>
            </a:r>
            <a:endParaRPr lang="en-US" sz="4000" b="1" i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135470" y="6407188"/>
            <a:ext cx="3076570" cy="49182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/>
              <a:t>|  IMPROVE PAGE LOAD TIMES</a:t>
            </a:r>
            <a:endParaRPr lang="en-US" sz="1600" b="1" i="1" dirty="0"/>
          </a:p>
        </p:txBody>
      </p:sp>
      <p:pic>
        <p:nvPicPr>
          <p:cNvPr id="11" name="Picture 10" descr="Cloudflare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814" y="6407188"/>
            <a:ext cx="950986" cy="317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0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9749" y="2002253"/>
            <a:ext cx="8184473" cy="24181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 algn="l">
              <a:buAutoNum type="arabicPeriod"/>
            </a:pPr>
            <a:r>
              <a:rPr lang="en-US" sz="3600" b="1" i="1" dirty="0" err="1" smtClean="0">
                <a:solidFill>
                  <a:srgbClr val="000000"/>
                </a:solidFill>
              </a:rPr>
              <a:t>Cloudflare</a:t>
            </a:r>
            <a:r>
              <a:rPr lang="en-US" sz="3600" b="1" i="1" dirty="0" smtClean="0">
                <a:solidFill>
                  <a:srgbClr val="000000"/>
                </a:solidFill>
              </a:rPr>
              <a:t> Add-on</a:t>
            </a:r>
          </a:p>
          <a:p>
            <a:pPr marL="742950" indent="-742950" algn="l">
              <a:buAutoNum type="arabicPeriod"/>
            </a:pPr>
            <a:r>
              <a:rPr lang="en-US" sz="3600" b="1" i="1" dirty="0" smtClean="0">
                <a:solidFill>
                  <a:srgbClr val="000000"/>
                </a:solidFill>
              </a:rPr>
              <a:t>Caching</a:t>
            </a:r>
            <a:endParaRPr lang="en-US" sz="3600" b="1" i="1" dirty="0">
              <a:solidFill>
                <a:srgbClr val="000000"/>
              </a:solidFill>
            </a:endParaRPr>
          </a:p>
          <a:p>
            <a:pPr marL="742950" indent="-742950" algn="l">
              <a:buAutoNum type="arabicPeriod"/>
            </a:pPr>
            <a:r>
              <a:rPr lang="en-US" sz="3600" b="1" i="1" dirty="0" smtClean="0">
                <a:solidFill>
                  <a:srgbClr val="000000"/>
                </a:solidFill>
              </a:rPr>
              <a:t>Pre Loading</a:t>
            </a:r>
          </a:p>
          <a:p>
            <a:pPr marL="742950" indent="-742950" algn="l">
              <a:buAutoNum type="arabicPeriod"/>
            </a:pPr>
            <a:r>
              <a:rPr lang="en-US" sz="3600" b="1" i="1" dirty="0" smtClean="0">
                <a:solidFill>
                  <a:srgbClr val="000000"/>
                </a:solidFill>
              </a:rPr>
              <a:t>Lazy Loading</a:t>
            </a:r>
          </a:p>
          <a:p>
            <a:pPr marL="742950" indent="-742950" algn="l">
              <a:buAutoNum type="arabicPeriod"/>
            </a:pPr>
            <a:r>
              <a:rPr lang="en-US" sz="3600" b="1" i="1" dirty="0" smtClean="0">
                <a:solidFill>
                  <a:srgbClr val="000000"/>
                </a:solidFill>
              </a:rPr>
              <a:t>File Optimization beyond </a:t>
            </a:r>
            <a:r>
              <a:rPr lang="en-US" sz="3600" b="1" i="1" dirty="0" err="1" smtClean="0">
                <a:solidFill>
                  <a:srgbClr val="000000"/>
                </a:solidFill>
              </a:rPr>
              <a:t>Cloudflare</a:t>
            </a:r>
            <a:endParaRPr lang="en-US" sz="3600" b="1" i="1" dirty="0" smtClean="0">
              <a:solidFill>
                <a:srgbClr val="000000"/>
              </a:solidFill>
            </a:endParaRPr>
          </a:p>
          <a:p>
            <a:pPr marL="742950" indent="-742950" algn="l">
              <a:buAutoNum type="arabicPeriod"/>
            </a:pPr>
            <a:r>
              <a:rPr lang="en-US" sz="3600" b="1" i="1" dirty="0" smtClean="0">
                <a:solidFill>
                  <a:srgbClr val="000000"/>
                </a:solidFill>
              </a:rPr>
              <a:t>Much More</a:t>
            </a:r>
            <a:endParaRPr lang="en-US" sz="3600" b="1" i="1" dirty="0">
              <a:solidFill>
                <a:srgbClr val="000000"/>
              </a:solidFill>
            </a:endParaRPr>
          </a:p>
          <a:p>
            <a:endParaRPr lang="en-US" sz="2400" b="1" u="sng" dirty="0" smtClean="0">
              <a:solidFill>
                <a:srgbClr val="000000"/>
              </a:solidFill>
            </a:endParaRPr>
          </a:p>
          <a:p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61172" y="1699377"/>
            <a:ext cx="7982856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57701" y="885183"/>
            <a:ext cx="7480150" cy="800970"/>
          </a:xfrm>
        </p:spPr>
        <p:txBody>
          <a:bodyPr/>
          <a:lstStyle/>
          <a:p>
            <a:r>
              <a:rPr lang="en-US" sz="4000" b="1" dirty="0" smtClean="0"/>
              <a:t>WP Rocket</a:t>
            </a:r>
            <a:r>
              <a:rPr lang="en-US" sz="4000" b="1" dirty="0"/>
              <a:t> </a:t>
            </a:r>
            <a:r>
              <a:rPr lang="en-US" sz="4000" b="1" dirty="0" smtClean="0"/>
              <a:t>Options</a:t>
            </a:r>
            <a:endParaRPr lang="en-US" sz="4000" b="1" i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135470" y="6407188"/>
            <a:ext cx="3076570" cy="49182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/>
              <a:t>|  IMPROVE PAGE LOAD TIMES</a:t>
            </a:r>
            <a:endParaRPr lang="en-US" sz="1600" b="1" i="1" dirty="0"/>
          </a:p>
        </p:txBody>
      </p:sp>
      <p:pic>
        <p:nvPicPr>
          <p:cNvPr id="11" name="Picture 10" descr="Cloudflar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814" y="6407188"/>
            <a:ext cx="950986" cy="317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97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457200" y="506776"/>
            <a:ext cx="8229600" cy="577645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For questions, contact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600" b="1" dirty="0">
              <a:latin typeface="Arial" pitchFamily="34" charset="0"/>
              <a:cs typeface="Arial" pitchFamily="34" charset="0"/>
            </a:endParaRPr>
          </a:p>
          <a:p>
            <a:pPr lvl="0"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David Foreman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lvl="0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  <a:hlinkClick r:id="rId3"/>
              </a:rPr>
              <a:t>dave@interactivelimited.com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Brittany Farley</a:t>
            </a:r>
          </a:p>
          <a:p>
            <a:pPr lvl="0"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  <a:hlinkClick r:id="rId4"/>
              </a:rPr>
              <a:t>brittany@interactivelimited.com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Phone: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888-800-0999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506776"/>
            <a:ext cx="8229600" cy="694063"/>
          </a:xfrm>
          <a:prstGeom prst="rect">
            <a:avLst/>
          </a:prstGeom>
        </p:spPr>
        <p:txBody>
          <a:bodyPr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98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78708" y="1688911"/>
            <a:ext cx="8184473" cy="24181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000000"/>
                </a:solidFill>
              </a:rPr>
              <a:t>Page load times are often ignored in SEO discussions and grading tools in spite of the fact that this </a:t>
            </a:r>
            <a:r>
              <a:rPr lang="en-US" sz="2400" dirty="0" smtClean="0">
                <a:solidFill>
                  <a:srgbClr val="000000"/>
                </a:solidFill>
              </a:rPr>
              <a:t>search engine ranking </a:t>
            </a:r>
            <a:r>
              <a:rPr lang="en-US" sz="2400" dirty="0">
                <a:solidFill>
                  <a:srgbClr val="000000"/>
                </a:solidFill>
              </a:rPr>
              <a:t>factor has only increased with time.  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l"/>
            <a:endParaRPr lang="en-US" sz="2400" dirty="0">
              <a:solidFill>
                <a:srgbClr val="000000"/>
              </a:solidFill>
            </a:endParaRPr>
          </a:p>
          <a:p>
            <a:pPr algn="l"/>
            <a:r>
              <a:rPr lang="en-US" sz="2400" dirty="0" smtClean="0">
                <a:solidFill>
                  <a:srgbClr val="000000"/>
                </a:solidFill>
              </a:rPr>
              <a:t>As </a:t>
            </a:r>
            <a:r>
              <a:rPr lang="en-US" sz="2400" dirty="0">
                <a:solidFill>
                  <a:srgbClr val="000000"/>
                </a:solidFill>
              </a:rPr>
              <a:t>websites add more and more plugins and tracking scripts, the amount of resources on the page increase and cause load times to slow dramatically.  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l"/>
            <a:endParaRPr lang="en-US" sz="2400" dirty="0">
              <a:solidFill>
                <a:srgbClr val="000000"/>
              </a:solidFill>
            </a:endParaRPr>
          </a:p>
          <a:p>
            <a:pPr algn="l"/>
            <a:r>
              <a:rPr lang="en-US" sz="2400" dirty="0" smtClean="0">
                <a:solidFill>
                  <a:srgbClr val="000000"/>
                </a:solidFill>
              </a:rPr>
              <a:t>Most </a:t>
            </a:r>
            <a:r>
              <a:rPr lang="en-US" sz="2400" dirty="0">
                <a:solidFill>
                  <a:srgbClr val="000000"/>
                </a:solidFill>
              </a:rPr>
              <a:t>people feel that their website loads "fast enough” but </a:t>
            </a:r>
            <a:r>
              <a:rPr lang="en-US" sz="2400" dirty="0">
                <a:solidFill>
                  <a:srgbClr val="000000"/>
                </a:solidFill>
                <a:hlinkClick r:id="rId3"/>
              </a:rPr>
              <a:t>studies by Bing and </a:t>
            </a:r>
            <a:r>
              <a:rPr lang="en-US" sz="2400" dirty="0" smtClean="0">
                <a:solidFill>
                  <a:srgbClr val="000000"/>
                </a:solidFill>
                <a:hlinkClick r:id="rId3"/>
              </a:rPr>
              <a:t>others</a:t>
            </a:r>
            <a:r>
              <a:rPr lang="en-US" sz="2400" dirty="0" smtClean="0">
                <a:solidFill>
                  <a:srgbClr val="000000"/>
                </a:solidFill>
              </a:rPr>
              <a:t> have shown </a:t>
            </a:r>
            <a:r>
              <a:rPr lang="en-US" sz="2400" dirty="0" smtClean="0">
                <a:solidFill>
                  <a:srgbClr val="000000"/>
                </a:solidFill>
              </a:rPr>
              <a:t>that small improvements page </a:t>
            </a:r>
            <a:r>
              <a:rPr lang="en-US" sz="2400" dirty="0" smtClean="0">
                <a:solidFill>
                  <a:srgbClr val="000000"/>
                </a:solidFill>
              </a:rPr>
              <a:t>load </a:t>
            </a:r>
            <a:r>
              <a:rPr lang="en-US" sz="2400" dirty="0">
                <a:solidFill>
                  <a:srgbClr val="000000"/>
                </a:solidFill>
              </a:rPr>
              <a:t>times can have a dramatic effect on </a:t>
            </a:r>
            <a:r>
              <a:rPr lang="en-US" sz="2400" dirty="0" smtClean="0">
                <a:solidFill>
                  <a:srgbClr val="000000"/>
                </a:solidFill>
              </a:rPr>
              <a:t>bounce rates.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6462" y="1379088"/>
            <a:ext cx="7982856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2595" y="593961"/>
            <a:ext cx="7966723" cy="800970"/>
          </a:xfrm>
        </p:spPr>
        <p:txBody>
          <a:bodyPr/>
          <a:lstStyle/>
          <a:p>
            <a:r>
              <a:rPr lang="en-US" sz="3200" b="1" dirty="0" smtClean="0"/>
              <a:t>Why You Should Care About Page Load Times</a:t>
            </a:r>
            <a:endParaRPr lang="en-US" sz="3200" b="1" i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135470" y="6407188"/>
            <a:ext cx="3076570" cy="49182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/>
              <a:t>|  IMPROVE PAGE LOAD TIMES</a:t>
            </a:r>
            <a:endParaRPr lang="en-US" sz="1600" b="1" i="1" dirty="0"/>
          </a:p>
        </p:txBody>
      </p:sp>
      <p:pic>
        <p:nvPicPr>
          <p:cNvPr id="11" name="Picture 10" descr="Cloudflare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814" y="6407188"/>
            <a:ext cx="950986" cy="317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8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51301" y="282853"/>
            <a:ext cx="8184473" cy="24181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000000"/>
                </a:solidFill>
              </a:rPr>
              <a:t>12 Case Studies Show Improved Effects After Optimizing Page Load Time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135470" y="6407188"/>
            <a:ext cx="3076570" cy="49182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/>
              <a:t>|  IMPROVE PAGE LOAD TIMES</a:t>
            </a:r>
            <a:endParaRPr lang="en-US" sz="1600" b="1" i="1" dirty="0"/>
          </a:p>
        </p:txBody>
      </p:sp>
      <p:pic>
        <p:nvPicPr>
          <p:cNvPr id="11" name="Picture 10" descr="Cloudflare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814" y="6407188"/>
            <a:ext cx="950986" cy="317059"/>
          </a:xfrm>
          <a:prstGeom prst="rect">
            <a:avLst/>
          </a:prstGeom>
        </p:spPr>
      </p:pic>
      <p:pic>
        <p:nvPicPr>
          <p:cNvPr id="3" name="Picture 2" descr="Screen Shot 2019-01-25 at 10.05.0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713" y="1491948"/>
            <a:ext cx="5515251" cy="448745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468573" y="4302111"/>
            <a:ext cx="1256886" cy="284598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View the full </a:t>
            </a:r>
            <a:r>
              <a:rPr lang="en-US" sz="1800" dirty="0" err="1" smtClean="0">
                <a:solidFill>
                  <a:srgbClr val="000000"/>
                </a:solidFill>
              </a:rPr>
              <a:t>infographic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hlinkClick r:id="rId5"/>
              </a:rPr>
              <a:t>here</a:t>
            </a:r>
            <a:r>
              <a:rPr lang="en-US" sz="1800" dirty="0" smtClean="0">
                <a:solidFill>
                  <a:srgbClr val="000000"/>
                </a:solidFill>
              </a:rPr>
              <a:t> &gt;&gt;</a:t>
            </a:r>
          </a:p>
        </p:txBody>
      </p:sp>
    </p:spTree>
    <p:extLst>
      <p:ext uri="{BB962C8B-B14F-4D97-AF65-F5344CB8AC3E}">
        <p14:creationId xmlns:p14="http://schemas.microsoft.com/office/powerpoint/2010/main" val="36611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505899" y="3163377"/>
            <a:ext cx="6122692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90691" y="1062724"/>
            <a:ext cx="7364690" cy="693787"/>
          </a:xfrm>
        </p:spPr>
        <p:txBody>
          <a:bodyPr/>
          <a:lstStyle/>
          <a:p>
            <a:r>
              <a:rPr lang="en-US" sz="2800" b="1" dirty="0" smtClean="0"/>
              <a:t>INCREASE THE SPEED OF YOUR SITE WITH </a:t>
            </a:r>
            <a:endParaRPr lang="en-US" sz="2800" b="1" i="1" dirty="0"/>
          </a:p>
        </p:txBody>
      </p:sp>
      <p:pic>
        <p:nvPicPr>
          <p:cNvPr id="9" name="Picture 8" descr="Cloudflar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289" y="1756511"/>
            <a:ext cx="2637018" cy="87918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6135470" y="6407188"/>
            <a:ext cx="3076570" cy="49182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/>
              <a:t>|  IMPROVE PAGE LOAD TIMES</a:t>
            </a:r>
            <a:endParaRPr lang="en-US" sz="1600" b="1" i="1" dirty="0"/>
          </a:p>
        </p:txBody>
      </p:sp>
      <p:pic>
        <p:nvPicPr>
          <p:cNvPr id="12" name="Picture 11" descr="Cloudflar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814" y="6407188"/>
            <a:ext cx="950986" cy="31705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98131" y="3451413"/>
            <a:ext cx="5340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And If you use WordPress Also Use: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438" y="4447335"/>
            <a:ext cx="3115613" cy="84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73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9749" y="2002253"/>
            <a:ext cx="8184473" cy="24181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i="1" dirty="0" smtClean="0">
                <a:solidFill>
                  <a:srgbClr val="000000"/>
                </a:solidFill>
              </a:rPr>
              <a:t>A free </a:t>
            </a:r>
            <a:r>
              <a:rPr lang="en-US" sz="2800" b="1" i="1" dirty="0" smtClean="0">
                <a:solidFill>
                  <a:srgbClr val="000000"/>
                </a:solidFill>
              </a:rPr>
              <a:t>global content delivery network (CDN) that lets </a:t>
            </a:r>
            <a:r>
              <a:rPr lang="en-US" sz="2800" b="1" i="1" dirty="0" smtClean="0">
                <a:solidFill>
                  <a:srgbClr val="000000"/>
                </a:solidFill>
              </a:rPr>
              <a:t> </a:t>
            </a:r>
            <a:r>
              <a:rPr lang="en-US" sz="2800" b="1" i="1" dirty="0" smtClean="0">
                <a:solidFill>
                  <a:srgbClr val="000000"/>
                </a:solidFill>
              </a:rPr>
              <a:t>your website work </a:t>
            </a:r>
            <a:r>
              <a:rPr lang="en-US" sz="2800" b="1" i="1" dirty="0" smtClean="0">
                <a:solidFill>
                  <a:srgbClr val="000000"/>
                </a:solidFill>
              </a:rPr>
              <a:t>faster and keeps it secure</a:t>
            </a:r>
            <a:endParaRPr lang="en-US" sz="2800" b="1" i="1" dirty="0" smtClean="0">
              <a:solidFill>
                <a:srgbClr val="000000"/>
              </a:solidFill>
            </a:endParaRPr>
          </a:p>
          <a:p>
            <a:endParaRPr lang="en-US" sz="1100" b="1" i="1" dirty="0">
              <a:solidFill>
                <a:srgbClr val="000000"/>
              </a:solidFill>
            </a:endParaRPr>
          </a:p>
          <a:p>
            <a:endParaRPr lang="en-US" sz="2400" b="1" u="sng" dirty="0" smtClean="0">
              <a:solidFill>
                <a:srgbClr val="000000"/>
              </a:solidFill>
            </a:endParaRPr>
          </a:p>
          <a:p>
            <a:r>
              <a:rPr lang="en-US" sz="2400" dirty="0" smtClean="0"/>
              <a:t>By caching and optimizing </a:t>
            </a:r>
            <a:r>
              <a:rPr lang="en-US" sz="2400" dirty="0"/>
              <a:t>web site content, </a:t>
            </a:r>
            <a:r>
              <a:rPr lang="en-US" sz="2400" dirty="0" err="1"/>
              <a:t>Cloudflare</a:t>
            </a:r>
            <a:r>
              <a:rPr lang="en-US" sz="2400" dirty="0"/>
              <a:t> </a:t>
            </a:r>
            <a:r>
              <a:rPr lang="en-US" sz="2400" dirty="0" smtClean="0"/>
              <a:t> improves </a:t>
            </a:r>
            <a:r>
              <a:rPr lang="en-US" sz="2400" dirty="0"/>
              <a:t>page load speeds, reduce bandwidth usage, and reduce CPU usage on the server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err="1" smtClean="0"/>
              <a:t>Cloudflare</a:t>
            </a:r>
            <a:r>
              <a:rPr lang="en-US" sz="2400" dirty="0" smtClean="0"/>
              <a:t> improves </a:t>
            </a:r>
            <a:r>
              <a:rPr lang="en-US" sz="2400" dirty="0"/>
              <a:t>security </a:t>
            </a:r>
            <a:r>
              <a:rPr lang="en-US" sz="2400" dirty="0" smtClean="0"/>
              <a:t>by hiding your site’s IP address and by blocking many threats </a:t>
            </a:r>
            <a:r>
              <a:rPr lang="en-US" sz="2400" dirty="0"/>
              <a:t>before they </a:t>
            </a:r>
            <a:r>
              <a:rPr lang="en-US" sz="2400" dirty="0" smtClean="0"/>
              <a:t> </a:t>
            </a:r>
            <a:r>
              <a:rPr lang="en-US" sz="2400" dirty="0"/>
              <a:t>reach </a:t>
            </a:r>
            <a:r>
              <a:rPr lang="en-US" sz="2400" dirty="0" smtClean="0"/>
              <a:t>your site.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61172" y="1699377"/>
            <a:ext cx="7982856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57701" y="885183"/>
            <a:ext cx="7480150" cy="800970"/>
          </a:xfrm>
        </p:spPr>
        <p:txBody>
          <a:bodyPr/>
          <a:lstStyle/>
          <a:p>
            <a:r>
              <a:rPr lang="en-US" sz="4000" b="1" dirty="0" smtClean="0"/>
              <a:t>What is </a:t>
            </a:r>
            <a:r>
              <a:rPr lang="en-US" sz="4000" b="1" dirty="0" err="1" smtClean="0"/>
              <a:t>Cloudflare</a:t>
            </a:r>
            <a:r>
              <a:rPr lang="en-US" sz="4000" b="1" dirty="0" smtClean="0"/>
              <a:t>?</a:t>
            </a:r>
            <a:endParaRPr lang="en-US" sz="4000" b="1" i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135470" y="6407188"/>
            <a:ext cx="3076570" cy="49182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/>
              <a:t>|  IMPROVE PAGE LOAD TIMES</a:t>
            </a:r>
            <a:endParaRPr lang="en-US" sz="1600" b="1" i="1" dirty="0"/>
          </a:p>
        </p:txBody>
      </p:sp>
      <p:pic>
        <p:nvPicPr>
          <p:cNvPr id="11" name="Picture 10" descr="Cloudflar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814" y="6407188"/>
            <a:ext cx="950986" cy="317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96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1172" y="1694748"/>
            <a:ext cx="79828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57701" y="880554"/>
            <a:ext cx="7480150" cy="800970"/>
          </a:xfrm>
        </p:spPr>
        <p:txBody>
          <a:bodyPr/>
          <a:lstStyle/>
          <a:p>
            <a:r>
              <a:rPr lang="en-US" sz="4000" b="1" dirty="0" err="1" smtClean="0"/>
              <a:t>Cloudflare</a:t>
            </a:r>
            <a:r>
              <a:rPr lang="en-US" sz="4000" b="1" dirty="0" smtClean="0"/>
              <a:t> POPS</a:t>
            </a:r>
            <a:endParaRPr lang="en-US" sz="4000" b="1" i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135470" y="6407188"/>
            <a:ext cx="3076570" cy="49182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/>
              <a:t>|  IMPROVE PAGE LOAD TIMES</a:t>
            </a:r>
            <a:endParaRPr lang="en-US" sz="1600" b="1" i="1" dirty="0"/>
          </a:p>
        </p:txBody>
      </p:sp>
      <p:pic>
        <p:nvPicPr>
          <p:cNvPr id="11" name="Picture 10" descr="Cloudflar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814" y="6407188"/>
            <a:ext cx="950986" cy="317059"/>
          </a:xfrm>
          <a:prstGeom prst="rect">
            <a:avLst/>
          </a:prstGeom>
        </p:spPr>
      </p:pic>
      <p:pic>
        <p:nvPicPr>
          <p:cNvPr id="2" name="Picture 1" descr="Screen Shot 2019-01-25 at 10.47.3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61" y="3301387"/>
            <a:ext cx="4288360" cy="2404887"/>
          </a:xfrm>
          <a:prstGeom prst="rect">
            <a:avLst/>
          </a:prstGeom>
        </p:spPr>
      </p:pic>
      <p:pic>
        <p:nvPicPr>
          <p:cNvPr id="3" name="Picture 2" descr="Screen Shot 2019-01-25 at 10.47.20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570" y="3301387"/>
            <a:ext cx="4077630" cy="2404887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1899542" y="1866353"/>
            <a:ext cx="5490297" cy="133000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i="1" dirty="0" smtClean="0">
                <a:solidFill>
                  <a:srgbClr val="000000"/>
                </a:solidFill>
              </a:rPr>
              <a:t>POPS are Points of Presence</a:t>
            </a:r>
            <a:endParaRPr lang="en-US" sz="2400" i="1" dirty="0" smtClean="0">
              <a:solidFill>
                <a:srgbClr val="00000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3861" y="2735838"/>
            <a:ext cx="4277928" cy="57494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FF0000"/>
                </a:solidFill>
              </a:rPr>
              <a:t>Without </a:t>
            </a:r>
            <a:r>
              <a:rPr lang="en-US" sz="2800" b="1" dirty="0" err="1" smtClean="0">
                <a:solidFill>
                  <a:srgbClr val="FF0000"/>
                </a:solidFill>
              </a:rPr>
              <a:t>Cloudflare</a:t>
            </a:r>
            <a:r>
              <a:rPr lang="en-US" sz="2800" b="1" dirty="0" smtClean="0">
                <a:solidFill>
                  <a:srgbClr val="FF0000"/>
                </a:solidFill>
              </a:rPr>
              <a:t> POPS </a:t>
            </a:r>
            <a:r>
              <a:rPr lang="en-US" sz="2000" b="1" dirty="0">
                <a:solidFill>
                  <a:srgbClr val="FF0000"/>
                </a:solidFill>
              </a:rPr>
              <a:t>(single server) 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16991" y="2717541"/>
            <a:ext cx="3862590" cy="58879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008000"/>
                </a:solidFill>
              </a:rPr>
              <a:t>With </a:t>
            </a:r>
            <a:r>
              <a:rPr lang="en-US" sz="2800" b="1" dirty="0" err="1" smtClean="0">
                <a:solidFill>
                  <a:srgbClr val="008000"/>
                </a:solidFill>
              </a:rPr>
              <a:t>Cloudflare</a:t>
            </a:r>
            <a:r>
              <a:rPr lang="en-US" sz="2800" b="1" dirty="0" smtClean="0">
                <a:solidFill>
                  <a:srgbClr val="008000"/>
                </a:solidFill>
              </a:rPr>
              <a:t> POPS</a:t>
            </a:r>
          </a:p>
          <a:p>
            <a:r>
              <a:rPr lang="en-US" sz="2000" b="1" dirty="0" smtClean="0">
                <a:solidFill>
                  <a:srgbClr val="008000"/>
                </a:solidFill>
              </a:rPr>
              <a:t>(many servers)</a:t>
            </a:r>
            <a:endParaRPr lang="en-US" sz="1800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4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9749" y="3214562"/>
            <a:ext cx="8184473" cy="24181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AutoNum type="arabicPeriod"/>
            </a:pPr>
            <a:r>
              <a:rPr lang="en-US" sz="2400" dirty="0" smtClean="0">
                <a:solidFill>
                  <a:srgbClr val="000000"/>
                </a:solidFill>
              </a:rPr>
              <a:t>Set up a free </a:t>
            </a:r>
            <a:r>
              <a:rPr lang="en-US" sz="2400" dirty="0" smtClean="0">
                <a:solidFill>
                  <a:srgbClr val="000000"/>
                </a:solidFill>
              </a:rPr>
              <a:t>account at </a:t>
            </a:r>
            <a:r>
              <a:rPr lang="en-US" sz="2400" dirty="0" smtClean="0">
                <a:solidFill>
                  <a:srgbClr val="000000"/>
                </a:solidFill>
                <a:hlinkClick r:id="rId2"/>
              </a:rPr>
              <a:t>Cloudflare.com</a:t>
            </a:r>
            <a:r>
              <a:rPr lang="en-US" sz="2400" dirty="0">
                <a:solidFill>
                  <a:srgbClr val="000000"/>
                </a:solidFill>
              </a:rPr>
              <a:t>,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activate your</a:t>
            </a:r>
            <a:r>
              <a:rPr lang="en-US" sz="2400" dirty="0" smtClean="0">
                <a:solidFill>
                  <a:srgbClr val="000000"/>
                </a:solidFill>
              </a:rPr>
              <a:t> domain, and make sure you </a:t>
            </a:r>
            <a:r>
              <a:rPr lang="en-US" sz="2400" dirty="0" smtClean="0">
                <a:solidFill>
                  <a:srgbClr val="000000"/>
                </a:solidFill>
                <a:hlinkClick r:id="rId3"/>
              </a:rPr>
              <a:t>activate the correct DNS Records</a:t>
            </a:r>
            <a:r>
              <a:rPr lang="en-US" sz="2400" dirty="0" smtClean="0">
                <a:solidFill>
                  <a:srgbClr val="000000"/>
                </a:solidFill>
              </a:rPr>
              <a:t>.*</a:t>
            </a:r>
          </a:p>
          <a:p>
            <a:pPr marL="457200" indent="-457200" algn="l">
              <a:buAutoNum type="arabicPeriod"/>
            </a:pPr>
            <a:r>
              <a:rPr lang="en-US" sz="2400" dirty="0" smtClean="0">
                <a:solidFill>
                  <a:srgbClr val="000000"/>
                </a:solidFill>
              </a:rPr>
              <a:t>Turn on services and add “page rules” as needed to protect your website and speed up page load times.</a:t>
            </a:r>
          </a:p>
          <a:p>
            <a:pPr marL="457200" indent="-457200" algn="l">
              <a:buAutoNum type="arabicPeriod"/>
            </a:pPr>
            <a:r>
              <a:rPr lang="en-US" sz="2400" dirty="0" smtClean="0">
                <a:solidFill>
                  <a:srgbClr val="000000"/>
                </a:solidFill>
              </a:rPr>
              <a:t>If your website uses WordPress you can link to </a:t>
            </a:r>
            <a:r>
              <a:rPr lang="en-US" sz="2400" dirty="0" err="1" smtClean="0">
                <a:solidFill>
                  <a:srgbClr val="000000"/>
                </a:solidFill>
              </a:rPr>
              <a:t>WPRocket</a:t>
            </a:r>
            <a:r>
              <a:rPr lang="en-US" sz="2400" dirty="0" smtClean="0">
                <a:solidFill>
                  <a:srgbClr val="000000"/>
                </a:solidFill>
              </a:rPr>
              <a:t> and turn on “Optimal Settings” in the </a:t>
            </a:r>
            <a:r>
              <a:rPr lang="en-US" sz="2400" dirty="0" err="1" smtClean="0">
                <a:solidFill>
                  <a:srgbClr val="000000"/>
                </a:solidFill>
              </a:rPr>
              <a:t>Cloudflare</a:t>
            </a:r>
            <a:r>
              <a:rPr lang="en-US" sz="2400" dirty="0" smtClean="0">
                <a:solidFill>
                  <a:srgbClr val="000000"/>
                </a:solidFill>
              </a:rPr>
              <a:t> Add-On</a:t>
            </a:r>
          </a:p>
          <a:p>
            <a:pPr marL="457200" indent="-457200" algn="l">
              <a:buAutoNum type="arabicPeriod"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457200" indent="-457200" algn="l">
              <a:buAutoNum type="arabicPeriod"/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61172" y="2911686"/>
            <a:ext cx="7982856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57701" y="1718147"/>
            <a:ext cx="7480150" cy="800970"/>
          </a:xfrm>
        </p:spPr>
        <p:txBody>
          <a:bodyPr/>
          <a:lstStyle/>
          <a:p>
            <a:r>
              <a:rPr lang="en-US" sz="3200" b="1" dirty="0" smtClean="0"/>
              <a:t>Take Full Advantage of </a:t>
            </a:r>
            <a:r>
              <a:rPr lang="en-US" sz="3200" b="1" dirty="0" err="1" smtClean="0"/>
              <a:t>Cloudflare’s</a:t>
            </a:r>
            <a:r>
              <a:rPr lang="en-US" sz="3200" b="1" dirty="0" smtClean="0"/>
              <a:t> Performance Features</a:t>
            </a:r>
            <a:endParaRPr lang="en-US" sz="3200" b="1" i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135470" y="6407188"/>
            <a:ext cx="3076570" cy="49182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/>
              <a:t>|  IMPROVE PAGE LOAD TIMES</a:t>
            </a:r>
            <a:endParaRPr lang="en-US" sz="1600" b="1" i="1" dirty="0"/>
          </a:p>
        </p:txBody>
      </p:sp>
      <p:pic>
        <p:nvPicPr>
          <p:cNvPr id="11" name="Picture 10" descr="Cloudflare-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814" y="6407188"/>
            <a:ext cx="950986" cy="31705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9135" y="5760857"/>
            <a:ext cx="11104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*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This may result in downtime for your email and be very </a:t>
            </a:r>
            <a:r>
              <a:rPr lang="en-US" sz="1600" dirty="0" smtClean="0">
                <a:solidFill>
                  <a:srgbClr val="000000"/>
                </a:solidFill>
              </a:rPr>
              <a:t>cautious </a:t>
            </a:r>
            <a:r>
              <a:rPr lang="en-US" sz="1600" dirty="0">
                <a:solidFill>
                  <a:srgbClr val="000000"/>
                </a:solidFill>
              </a:rPr>
              <a:t>if you have complex DNS Records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6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9749" y="1779584"/>
            <a:ext cx="8184473" cy="24181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61172" y="1666389"/>
            <a:ext cx="7982856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57701" y="505838"/>
            <a:ext cx="7480150" cy="800970"/>
          </a:xfrm>
        </p:spPr>
        <p:txBody>
          <a:bodyPr/>
          <a:lstStyle/>
          <a:p>
            <a:r>
              <a:rPr lang="en-US" sz="3200" b="1" dirty="0" smtClean="0"/>
              <a:t>Watch These </a:t>
            </a:r>
            <a:r>
              <a:rPr lang="en-US" sz="3200" b="1" dirty="0" smtClean="0"/>
              <a:t>Videos </a:t>
            </a:r>
            <a:r>
              <a:rPr lang="en-US" sz="3200" b="1" dirty="0" smtClean="0"/>
              <a:t>Take </a:t>
            </a:r>
            <a:r>
              <a:rPr lang="en-US" sz="3200" b="1" dirty="0" smtClean="0"/>
              <a:t>Full Advantage of </a:t>
            </a:r>
            <a:r>
              <a:rPr lang="en-US" sz="3200" b="1" dirty="0" err="1" smtClean="0"/>
              <a:t>Cloudflare’s</a:t>
            </a:r>
            <a:r>
              <a:rPr lang="en-US" sz="3200" b="1" dirty="0" smtClean="0"/>
              <a:t> Performance Features - DNS</a:t>
            </a:r>
            <a:endParaRPr lang="en-US" sz="3200" b="1" i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135470" y="6407188"/>
            <a:ext cx="3076570" cy="49182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/>
              <a:t>|  IMPROVE PAGE LOAD TIMES</a:t>
            </a:r>
            <a:endParaRPr lang="en-US" sz="1600" b="1" i="1" dirty="0"/>
          </a:p>
        </p:txBody>
      </p:sp>
      <p:pic>
        <p:nvPicPr>
          <p:cNvPr id="11" name="Picture 10" descr="Cloudflar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814" y="6407188"/>
            <a:ext cx="950986" cy="3170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3282" y="2170932"/>
            <a:ext cx="66593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hlinkClick r:id="rId3"/>
              </a:rPr>
              <a:t>CloudFlare Set up video</a:t>
            </a: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hlinkClick r:id="rId4"/>
              </a:rPr>
              <a:t>Setting up free HTTPS and forcing HTTPS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hlinkClick r:id="rId5"/>
              </a:rPr>
              <a:t>Setting up special page rules for</a:t>
            </a:r>
            <a:r>
              <a:rPr lang="en-US" sz="2800" dirty="0" smtClean="0"/>
              <a:t> login pages on any site ( See Item #4)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hlinkClick r:id="rId6"/>
              </a:rPr>
              <a:t>Installing the WordPress Plugin and optimizing</a:t>
            </a:r>
            <a:r>
              <a:rPr lang="en-US" sz="2800" dirty="0" smtClean="0"/>
              <a:t> (don’t use if using WP-Rocket)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24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9749" y="1639385"/>
            <a:ext cx="8184473" cy="24181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rgbClr val="000000"/>
                </a:solidFill>
              </a:rPr>
              <a:t>If you don’t use WordPress </a:t>
            </a:r>
            <a:r>
              <a:rPr lang="en-US" sz="2000" dirty="0">
                <a:solidFill>
                  <a:srgbClr val="000000"/>
                </a:solidFill>
              </a:rPr>
              <a:t>g</a:t>
            </a:r>
            <a:r>
              <a:rPr lang="en-US" sz="2000" dirty="0" smtClean="0">
                <a:solidFill>
                  <a:srgbClr val="000000"/>
                </a:solidFill>
              </a:rPr>
              <a:t>o </a:t>
            </a:r>
            <a:r>
              <a:rPr lang="en-US" sz="2000" dirty="0" smtClean="0">
                <a:solidFill>
                  <a:srgbClr val="000000"/>
                </a:solidFill>
              </a:rPr>
              <a:t>to the Speed section to Auto Minify your 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code. This reduces the file size of your HTML, CSS and JavaScript files by removing all of the blank spaces—all without having to touch a single line of code.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61172" y="1526190"/>
            <a:ext cx="7982856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57701" y="365639"/>
            <a:ext cx="7480150" cy="800970"/>
          </a:xfrm>
        </p:spPr>
        <p:txBody>
          <a:bodyPr/>
          <a:lstStyle/>
          <a:p>
            <a:r>
              <a:rPr lang="en-US" sz="3200" b="1" dirty="0" err="1" smtClean="0"/>
              <a:t>Cloudflare’s</a:t>
            </a:r>
            <a:r>
              <a:rPr lang="en-US" sz="3200" b="1" dirty="0" smtClean="0"/>
              <a:t> </a:t>
            </a:r>
            <a:r>
              <a:rPr lang="en-US" sz="3200" b="1" dirty="0" smtClean="0"/>
              <a:t>Performance Features </a:t>
            </a:r>
            <a:r>
              <a:rPr lang="mr-IN" sz="3200" b="1" dirty="0" smtClean="0"/>
              <a:t>–</a:t>
            </a:r>
            <a:r>
              <a:rPr lang="en-US" sz="3200" b="1" dirty="0" smtClean="0"/>
              <a:t> AUTO MINIFY</a:t>
            </a:r>
            <a:endParaRPr lang="en-US" sz="3200" b="1" i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135470" y="6407188"/>
            <a:ext cx="3076570" cy="49182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/>
              <a:t>|  IMPROVE PAGE LOAD TIMES</a:t>
            </a:r>
            <a:endParaRPr lang="en-US" sz="1600" b="1" i="1" dirty="0"/>
          </a:p>
        </p:txBody>
      </p:sp>
      <p:pic>
        <p:nvPicPr>
          <p:cNvPr id="11" name="Picture 10" descr="Cloudflar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814" y="6407188"/>
            <a:ext cx="950986" cy="317059"/>
          </a:xfrm>
          <a:prstGeom prst="rect">
            <a:avLst/>
          </a:prstGeom>
        </p:spPr>
      </p:pic>
      <p:pic>
        <p:nvPicPr>
          <p:cNvPr id="2" name="Picture 1" descr="Screen Shot 2019-01-25 at 10.32.1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258" y="3171462"/>
            <a:ext cx="6135470" cy="293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60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80844</TotalTime>
  <Words>613</Words>
  <Application>Microsoft Macintosh PowerPoint</Application>
  <PresentationFormat>On-screen Show (4:3)</PresentationFormat>
  <Paragraphs>86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Mangal</vt:lpstr>
      <vt:lpstr>Arial</vt:lpstr>
      <vt:lpstr>Office Theme</vt:lpstr>
      <vt:lpstr>PowerPoint Presentation</vt:lpstr>
      <vt:lpstr>Why You Should Care About Page Load Times</vt:lpstr>
      <vt:lpstr>PowerPoint Presentation</vt:lpstr>
      <vt:lpstr>INCREASE THE SPEED OF YOUR SITE WITH </vt:lpstr>
      <vt:lpstr>What is Cloudflare?</vt:lpstr>
      <vt:lpstr>Cloudflare POPS</vt:lpstr>
      <vt:lpstr>Take Full Advantage of Cloudflare’s Performance Features</vt:lpstr>
      <vt:lpstr>Watch These Videos Take Full Advantage of Cloudflare’s Performance Features - DNS</vt:lpstr>
      <vt:lpstr>Cloudflare’s Performance Features – AUTO MINIFY</vt:lpstr>
      <vt:lpstr>What is WP Rocket?</vt:lpstr>
      <vt:lpstr>WP Rocket Options</vt:lpstr>
      <vt:lpstr>PowerPoint Presentation</vt:lpstr>
    </vt:vector>
  </TitlesOfParts>
  <Company>Interactive Limited LLC</Company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Foreman</dc:creator>
  <cp:lastModifiedBy>Dave Foreman</cp:lastModifiedBy>
  <cp:revision>1045</cp:revision>
  <dcterms:created xsi:type="dcterms:W3CDTF">2010-08-05T17:07:20Z</dcterms:created>
  <dcterms:modified xsi:type="dcterms:W3CDTF">2019-01-31T19:41:59Z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425217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D5.0.6</vt:lpwstr>
  </property>
</Properties>
</file>